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937" r:id="rId1"/>
  </p:sldMasterIdLst>
  <p:notesMasterIdLst>
    <p:notesMasterId r:id="rId26"/>
  </p:notesMasterIdLst>
  <p:handoutMasterIdLst>
    <p:handoutMasterId r:id="rId27"/>
  </p:handoutMasterIdLst>
  <p:sldIdLst>
    <p:sldId id="1186" r:id="rId2"/>
    <p:sldId id="1106" r:id="rId3"/>
    <p:sldId id="1191" r:id="rId4"/>
    <p:sldId id="1112" r:id="rId5"/>
    <p:sldId id="1241" r:id="rId6"/>
    <p:sldId id="1240" r:id="rId7"/>
    <p:sldId id="1221" r:id="rId8"/>
    <p:sldId id="1223" r:id="rId9"/>
    <p:sldId id="1222" r:id="rId10"/>
    <p:sldId id="1225" r:id="rId11"/>
    <p:sldId id="1239" r:id="rId12"/>
    <p:sldId id="1227" r:id="rId13"/>
    <p:sldId id="1235" r:id="rId14"/>
    <p:sldId id="1228" r:id="rId15"/>
    <p:sldId id="1244" r:id="rId16"/>
    <p:sldId id="1232" r:id="rId17"/>
    <p:sldId id="1230" r:id="rId18"/>
    <p:sldId id="1246" r:id="rId19"/>
    <p:sldId id="1245" r:id="rId20"/>
    <p:sldId id="1243" r:id="rId21"/>
    <p:sldId id="1238" r:id="rId22"/>
    <p:sldId id="1242" r:id="rId23"/>
    <p:sldId id="1247" r:id="rId24"/>
    <p:sldId id="1202" r:id="rId25"/>
  </p:sldIdLst>
  <p:sldSz cx="12188825" cy="6858000"/>
  <p:notesSz cx="6858000" cy="9144000"/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ster Slide Examples" id="{7EC56637-EACD-4E90-8D3D-66772FA06E17}">
          <p14:sldIdLst>
            <p14:sldId id="1186"/>
            <p14:sldId id="1106"/>
            <p14:sldId id="1191"/>
            <p14:sldId id="1112"/>
            <p14:sldId id="1241"/>
            <p14:sldId id="1240"/>
            <p14:sldId id="1221"/>
            <p14:sldId id="1223"/>
            <p14:sldId id="1222"/>
            <p14:sldId id="1225"/>
            <p14:sldId id="1239"/>
            <p14:sldId id="1227"/>
            <p14:sldId id="1235"/>
            <p14:sldId id="1228"/>
            <p14:sldId id="1244"/>
            <p14:sldId id="1232"/>
            <p14:sldId id="1230"/>
            <p14:sldId id="1246"/>
            <p14:sldId id="1245"/>
            <p14:sldId id="1243"/>
            <p14:sldId id="1238"/>
            <p14:sldId id="1242"/>
            <p14:sldId id="1247"/>
            <p14:sldId id="120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87C2C"/>
    <a:srgbClr val="AADB1E"/>
    <a:srgbClr val="6DB33F"/>
    <a:srgbClr val="006990"/>
    <a:srgbClr val="E6E6E6"/>
    <a:srgbClr val="7F35AB"/>
    <a:srgbClr val="7636AE"/>
    <a:srgbClr val="264088"/>
    <a:srgbClr val="B3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66" autoAdjust="0"/>
    <p:restoredTop sz="94783" autoAdjust="0"/>
  </p:normalViewPr>
  <p:slideViewPr>
    <p:cSldViewPr snapToGrid="0" snapToObjects="1">
      <p:cViewPr varScale="1">
        <p:scale>
          <a:sx n="109" d="100"/>
          <a:sy n="109" d="100"/>
        </p:scale>
        <p:origin x="560" y="192"/>
      </p:cViewPr>
      <p:guideLst/>
    </p:cSldViewPr>
  </p:slideViewPr>
  <p:outlineViewPr>
    <p:cViewPr>
      <p:scale>
        <a:sx n="33" d="100"/>
        <a:sy n="33" d="100"/>
      </p:scale>
      <p:origin x="0" y="-5118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1" d="100"/>
        <a:sy n="51" d="100"/>
      </p:scale>
      <p:origin x="0" y="-11362"/>
    </p:cViewPr>
  </p:sorterViewPr>
  <p:notesViewPr>
    <p:cSldViewPr snapToGrid="0" snapToObjects="1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10/24/19</a:t>
            </a:fld>
            <a:endParaRPr lang="en-US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10/24/19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noStrike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411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553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2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074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9330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796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846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805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045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787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278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765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169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297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customXml" Target="../ink/ink2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customXml" Target="../ink/ink3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782F443-93A0-4919-89E7-37E501919603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30000">
                <a:schemeClr val="accent4"/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2DCDC53-603A-40A5-A8CC-0073D40D11EF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69000">
                <a:srgbClr val="0091DA"/>
              </a:gs>
              <a:gs pos="16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6"/>
            <a:ext cx="3657600" cy="26722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Aqu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634BC28-ECEA-4006-A436-B22F54417FE9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E8C4EF-7304-4CE2-80BD-6C5DF21F66CF}"/>
              </a:ext>
            </a:extLst>
          </p:cNvPr>
          <p:cNvGrpSpPr/>
          <p:nvPr userDrawn="1"/>
        </p:nvGrpSpPr>
        <p:grpSpPr>
          <a:xfrm>
            <a:off x="-1" y="-1"/>
            <a:ext cx="12194540" cy="6876456"/>
            <a:chOff x="-1" y="-1"/>
            <a:chExt cx="12194540" cy="6876456"/>
          </a:xfrm>
          <a:gradFill>
            <a:gsLst>
              <a:gs pos="22000">
                <a:schemeClr val="bg1"/>
              </a:gs>
              <a:gs pos="100000">
                <a:srgbClr val="0D66AC">
                  <a:lumMod val="86000"/>
                </a:srgbClr>
              </a:gs>
            </a:gsLst>
            <a:lin ang="8400000" scaled="0"/>
          </a:gradFill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782B963-3DE7-4086-92ED-CD92BCC38428}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370387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30000">
                <a:schemeClr val="accent4"/>
              </a:gs>
              <a:gs pos="82000">
                <a:schemeClr val="accent1">
                  <a:alpha val="6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94000">
                <a:schemeClr val="tx2"/>
              </a:gs>
              <a:gs pos="25000">
                <a:schemeClr val="accent4"/>
              </a:gs>
              <a:gs pos="76000">
                <a:schemeClr val="tx2">
                  <a:alpha val="76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rgbClr val="7F35AB">
                  <a:lumMod val="94000"/>
                  <a:lumOff val="6000"/>
                </a:srgbClr>
              </a:gs>
              <a:gs pos="87000">
                <a:srgbClr val="145396">
                  <a:alpha val="60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3000">
                <a:srgbClr val="7F35AB">
                  <a:lumMod val="94000"/>
                  <a:lumOff val="6000"/>
                </a:srgbClr>
              </a:gs>
              <a:gs pos="95000">
                <a:schemeClr val="tx2"/>
              </a:gs>
              <a:gs pos="74000">
                <a:schemeClr val="tx2">
                  <a:alpha val="7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29451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Blu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rgbClr val="057AC2">
                  <a:alpha val="63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tx2">
                  <a:alpha val="75000"/>
                </a:schemeClr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53741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4">
                  <a:alpha val="46000"/>
                </a:schemeClr>
              </a:gs>
              <a:gs pos="79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216715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7000"/>
                </a:srgbClr>
              </a:gs>
              <a:gs pos="82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185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1941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-1" y="1600200"/>
            <a:ext cx="5893593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F68A354-4C62-4F2A-9CB5-8CD9B953F237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rgbClr val="7F35AB">
                  <a:lumMod val="94000"/>
                  <a:lumOff val="6000"/>
                </a:srgbClr>
              </a:gs>
              <a:gs pos="100000">
                <a:srgbClr val="145396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835AD62-92DE-42CB-A787-503E2A1C1C7A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000">
                <a:srgbClr val="174A91">
                  <a:alpha val="0"/>
                </a:srgbClr>
              </a:gs>
              <a:gs pos="0">
                <a:schemeClr val="accent2">
                  <a:alpha val="0"/>
                </a:schemeClr>
              </a:gs>
              <a:gs pos="78000">
                <a:srgbClr val="0776BD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solidFill>
            <a:srgbClr val="000000">
              <a:alpha val="34902"/>
            </a:srgbClr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Tx/>
              <a:defRPr sz="1800">
                <a:solidFill>
                  <a:schemeClr val="tx2"/>
                </a:solidFill>
              </a:defRPr>
            </a:lvl6pPr>
            <a:lvl7pPr>
              <a:buClrTx/>
              <a:defRPr sz="14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solidFill>
            <a:srgbClr val="000000">
              <a:alpha val="34902"/>
            </a:srgbClr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6360" cy="4572000"/>
          </a:xfrm>
          <a:solidFill>
            <a:srgbClr val="000000">
              <a:alpha val="35000"/>
            </a:srgbClr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3381" y="1600201"/>
            <a:ext cx="5865445" cy="4572000"/>
          </a:xfrm>
          <a:solidFill>
            <a:srgbClr val="000000">
              <a:alpha val="35000"/>
            </a:srgbClr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0" y="1806122"/>
            <a:ext cx="5637213" cy="911225"/>
          </a:xfrm>
          <a:solidFill>
            <a:schemeClr val="accent4"/>
          </a:soli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613" y="1806122"/>
            <a:ext cx="5637212" cy="911225"/>
          </a:xfrm>
          <a:solidFill>
            <a:schemeClr val="accent1"/>
          </a:soli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00200"/>
            <a:ext cx="2894013" cy="4572000"/>
          </a:xfrm>
          <a:solidFill>
            <a:srgbClr val="000000">
              <a:alpha val="35000"/>
            </a:srgbClr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>
                <a:schemeClr val="tx2"/>
              </a:buClr>
              <a:defRPr sz="1200">
                <a:solidFill>
                  <a:schemeClr val="tx2"/>
                </a:solidFill>
              </a:defRPr>
            </a:lvl3pPr>
            <a:lvl4pPr marL="5143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4pPr>
            <a:lvl5pPr marL="7429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5pPr>
            <a:lvl6pPr>
              <a:buClrTx/>
              <a:defRPr sz="1800">
                <a:solidFill>
                  <a:schemeClr val="tx2"/>
                </a:solidFill>
              </a:defRPr>
            </a:lvl6pPr>
            <a:lvl7pPr>
              <a:buClrTx/>
              <a:defRPr sz="14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00200"/>
            <a:ext cx="2894012" cy="4572000"/>
          </a:xfrm>
          <a:solidFill>
            <a:srgbClr val="000000">
              <a:alpha val="35000"/>
            </a:srgbClr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Tx/>
              <a:defRPr sz="1200">
                <a:solidFill>
                  <a:schemeClr val="tx2"/>
                </a:solidFill>
              </a:defRPr>
            </a:lvl3pPr>
            <a:lvl4pPr marL="514350" indent="-171450">
              <a:buClrTx/>
              <a:defRPr sz="1100">
                <a:solidFill>
                  <a:schemeClr val="tx2"/>
                </a:solidFill>
              </a:defRPr>
            </a:lvl4pPr>
            <a:lvl5pPr marL="685800" indent="-171450">
              <a:buClrTx/>
              <a:defRPr sz="11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 bwMode="gray">
          <a:xfrm>
            <a:off x="616504" y="2515154"/>
            <a:ext cx="3346929" cy="3657600"/>
          </a:xfrm>
          <a:solidFill>
            <a:srgbClr val="000000">
              <a:alpha val="35000"/>
            </a:srgbClr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 bwMode="gray">
          <a:xfrm>
            <a:off x="4419676" y="2515154"/>
            <a:ext cx="3349473" cy="3657600"/>
          </a:xfrm>
          <a:solidFill>
            <a:srgbClr val="000000">
              <a:alpha val="35000"/>
            </a:srgbClr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 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 hasCustomPrompt="1"/>
          </p:nvPr>
        </p:nvSpPr>
        <p:spPr bwMode="gray">
          <a:xfrm>
            <a:off x="8236361" y="2515154"/>
            <a:ext cx="3346704" cy="3657600"/>
          </a:xfrm>
          <a:solidFill>
            <a:srgbClr val="000000">
              <a:alpha val="35000"/>
            </a:srgbClr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6504" y="1600200"/>
            <a:ext cx="3346704" cy="914400"/>
          </a:xfrm>
          <a:solidFill>
            <a:schemeClr val="accent4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9676" y="1600200"/>
            <a:ext cx="3346704" cy="914400"/>
          </a:xfrm>
          <a:solidFill>
            <a:schemeClr val="accent1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6361" y="1600200"/>
            <a:ext cx="3346704" cy="914400"/>
          </a:xfrm>
          <a:solidFill>
            <a:schemeClr val="accent3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3212" cy="4570946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600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600" y="3547676"/>
            <a:ext cx="3198812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0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692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7200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74150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0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tx2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0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739" y="4978399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7199" y="4978400"/>
            <a:ext cx="3203893" cy="878840"/>
          </a:xfrm>
          <a:prstGeom prst="rect">
            <a:avLst/>
          </a:prstGeom>
          <a:solidFill>
            <a:schemeClr val="accent1"/>
          </a:soli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0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EA9A53D-C1B8-4AC0-AF50-F242E124EF75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5945F4E-578F-4EE5-B98E-A75643A79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9DCDB05-0E28-45DE-9267-3E480A2300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C693093-F44C-4AF7-8565-38BF0EC750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83C36CFC-0A28-4E5C-BEAB-B63CE60700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5A3F9BB-BAC6-4065-B81D-9F3DF8163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2C0EF4D9-E299-4B39-8F2A-BD56CEC524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F9A586-3983-444B-A345-4A891295D7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566660B-2EAC-47CE-944F-D039B1DF2E0F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111529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212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CB68143-A247-4F5B-9173-3D82D6706BFE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rgbClr val="057AC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65D9BB8-44B7-4046-A859-7B01AD84E349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3000">
                <a:srgbClr val="00BAD6">
                  <a:alpha val="0"/>
                </a:srgbClr>
              </a:gs>
              <a:gs pos="1143">
                <a:schemeClr val="accent3">
                  <a:alpha val="0"/>
                </a:schemeClr>
              </a:gs>
              <a:gs pos="68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4704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3121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C38F94-115E-4DBE-80BB-680CB172F9FB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  <a:lumMod val="82000"/>
                </a:schemeClr>
              </a:gs>
              <a:gs pos="89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5E11EA0-C34E-47CC-A1C4-C041612819E2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A04BF1-028D-4BDA-A4B7-2EF92A074224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  <a:lumMod val="82000"/>
                </a:schemeClr>
              </a:gs>
              <a:gs pos="89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26A1-35AB-43B6-9A41-2142ACF3ACC4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A14F3E-8802-40CC-94BC-F7A8969E93E3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  <a:lumMod val="57000"/>
                </a:schemeClr>
              </a:gs>
              <a:gs pos="89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D52C01-87CF-4DAA-AF73-217E439433C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BAE82B-F177-4DB8-83F4-180BF049AA2B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">
                <a:schemeClr val="bg1">
                  <a:alpha val="76000"/>
                  <a:lumMod val="82000"/>
                </a:schemeClr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BAE82B-F177-4DB8-83F4-180BF049AA2B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">
                <a:schemeClr val="bg1">
                  <a:alpha val="76000"/>
                  <a:lumMod val="82000"/>
                </a:schemeClr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BAE82B-F177-4DB8-83F4-180BF049AA2B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">
                <a:schemeClr val="bg1">
                  <a:alpha val="76000"/>
                  <a:lumMod val="82000"/>
                </a:schemeClr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6E1A1B-7C56-4DE3-BC90-B387C7F3E67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88822" cy="4332288"/>
          </a:xfrm>
          <a:prstGeom prst="rect">
            <a:avLst/>
          </a:prstGeom>
          <a:gradFill>
            <a:gsLst>
              <a:gs pos="10000">
                <a:schemeClr val="bg1">
                  <a:alpha val="76000"/>
                  <a:lumMod val="82000"/>
                </a:schemeClr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1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88A8ACB-CBE3-4DC0-BBE3-C6829C462CD7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30000">
                <a:schemeClr val="accent4"/>
              </a:gs>
              <a:gs pos="82000">
                <a:schemeClr val="accent1">
                  <a:alpha val="6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B87096-C8D7-45D0-8DCC-218276F547C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AC0FC71-A82A-4369-B44E-4E8FF53CA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D84D398-3251-432F-8986-05570D3BB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07096BFD-803A-42D4-BA19-C683E35B0D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89E6840-6882-4279-A152-16C7CCB9BE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21DF59C-D6C9-4EC0-90A3-7752F6B7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4C478B3-2ECE-440E-A04E-B8C84D0416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190CFD5-6EEA-46D1-AE5E-D69C2E08F3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79A9FB-8CEE-475F-BF22-3B0B11EB4E81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8D218C-9E1A-4E8B-A343-F3F3A628E78E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tx2"/>
              </a:gs>
              <a:gs pos="25000">
                <a:schemeClr val="accent4"/>
              </a:gs>
              <a:gs pos="76000">
                <a:schemeClr val="tx2">
                  <a:alpha val="76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71CD93A-658C-4473-839D-9C0B5E8F5F7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DFBF2D3-5C06-47C4-A81C-0305B322C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64D7FA4-CABA-4E4E-ACCA-68953799C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4EB1261E-CBF9-4479-A018-76C0F24D3B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8C4A243B-FBF5-4C04-8CD0-8E1C4721D9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F67E765D-8E8B-44F9-BE70-63FC0512FD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B4614B4-F94A-4053-B179-EC5C3F70A9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157F005-56AC-4E75-8AA5-582D0D69E2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473A8DE-DD1F-43EE-8FA2-4C689A038BA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C67E5CD-C662-462D-9821-CBF45A809F13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rgbClr val="7F35AB">
                  <a:lumMod val="94000"/>
                  <a:lumOff val="6000"/>
                </a:srgbClr>
              </a:gs>
              <a:gs pos="87000">
                <a:srgbClr val="145396">
                  <a:alpha val="60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DC7692-DF81-49A0-9672-BF8E1DB9B662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3000">
                <a:srgbClr val="7F35AB">
                  <a:lumMod val="94000"/>
                  <a:lumOff val="6000"/>
                </a:srgbClr>
              </a:gs>
              <a:gs pos="95000">
                <a:schemeClr val="tx2"/>
              </a:gs>
              <a:gs pos="74000">
                <a:schemeClr val="tx2">
                  <a:alpha val="74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B1C875-AD13-4256-9E56-D2FCF94B81E1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1B65455-CBDD-4B2B-8BB7-0D016422E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F202269-FCD9-4D84-82E7-4E6E4F5B7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8585838-6A08-43B0-827A-D33942E82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AAE7B3A-0116-4C7F-85A1-4CDFE95B9B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CA84427-5217-43A1-9C71-25D9E1DFD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60ADC44-391E-4E50-A7BB-332F2C9E8B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DA390D7-F8F5-442A-8A17-9A9EB73BF9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31C01D4-7C61-4B0F-8304-87A15AD0126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11A168A-1363-4430-87C6-83E5143B39F6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rgbClr val="057AC2">
                  <a:alpha val="63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C946B50-6B2C-4792-825B-BEFD24908723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tx2">
                  <a:alpha val="75000"/>
                </a:schemeClr>
              </a:gs>
              <a:gs pos="100000">
                <a:schemeClr val="tx2"/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 userDrawn="1"/>
        </p:nvSpPr>
        <p:spPr bwMode="hidden">
          <a:xfrm>
            <a:off x="0" y="0"/>
            <a:ext cx="12188825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569" y="366687"/>
            <a:ext cx="11001004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0895" y="3906060"/>
            <a:ext cx="10962687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tx2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tx2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dirty="0">
              <a:solidFill>
                <a:schemeClr val="tx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800" dirty="0">
                <a:solidFill>
                  <a:schemeClr val="tx2"/>
                </a:solidFill>
              </a:rPr>
              <a:t> to download the font</a:t>
            </a:r>
            <a:r>
              <a:rPr lang="en-US" sz="1800" baseline="0" dirty="0">
                <a:solidFill>
                  <a:schemeClr val="tx2"/>
                </a:solidFill>
              </a:rPr>
              <a:t>.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trike="noStrike" baseline="0" dirty="0">
                <a:solidFill>
                  <a:schemeClr val="tx2"/>
                </a:solidFill>
              </a:rPr>
              <a:t>Log in with SSO and select the Brand Assets tab in Brand Central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tx2"/>
                </a:solidFill>
              </a:rPr>
              <a:t>Need more information on how to install fonts? 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Refer to the quick-start section in the template guidelines or contact Oasis.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tx2"/>
                </a:solidFill>
              </a:rPr>
              <a:t> 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65F6992-4889-4035-986F-E69979C7B028}"/>
              </a:ext>
            </a:extLst>
          </p:cNvPr>
          <p:cNvGrpSpPr/>
          <p:nvPr userDrawn="1"/>
        </p:nvGrpSpPr>
        <p:grpSpPr>
          <a:xfrm>
            <a:off x="6054922" y="2225997"/>
            <a:ext cx="4699461" cy="542276"/>
            <a:chOff x="6685343" y="2270804"/>
            <a:chExt cx="4699461" cy="542276"/>
          </a:xfrm>
          <a:solidFill>
            <a:schemeClr val="tx2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57C5E2C-9A8F-469D-810E-FD271477DD05}"/>
                </a:ext>
              </a:extLst>
            </p:cNvPr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16D8268-B556-4A2E-A24F-2098FB05E4CA}"/>
                </a:ext>
              </a:extLst>
            </p:cNvPr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4C27A0-5E49-4C0A-B9A5-777E28510D88}"/>
                </a:ext>
              </a:extLst>
            </p:cNvPr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6DC2D46-24E8-497A-AE7E-3F29CF07D0E0}"/>
                </a:ext>
              </a:extLst>
            </p:cNvPr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B6A4DE9-31A3-428E-B420-424F68D79E41}"/>
                </a:ext>
              </a:extLst>
            </p:cNvPr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221A60B-A1D2-4D5F-ADCD-2B3BF1989BD1}"/>
                </a:ext>
              </a:extLst>
            </p:cNvPr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738972-CA48-44E6-B7DD-E4E8B81F3D9E}"/>
                </a:ext>
              </a:extLst>
            </p:cNvPr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C0E3A6F-0249-4454-864B-04BF720A73B8}"/>
                </a:ext>
              </a:extLst>
            </p:cNvPr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BD5D52F-83DC-4C29-BFF9-C29AC76D694C}"/>
                </a:ext>
              </a:extLst>
            </p:cNvPr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50D27D-9134-4260-9625-A03ACB43BB75}"/>
                </a:ext>
              </a:extLst>
            </p:cNvPr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AD9AAAC-AEE1-41E7-98D0-8AAAA66A65F2}"/>
                </a:ext>
              </a:extLst>
            </p:cNvPr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5D99233-8B51-431E-B7AE-9CFD2F67C3E6}"/>
                </a:ext>
              </a:extLst>
            </p:cNvPr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9B1F118-34ED-4FB8-A180-737A1399C241}"/>
                </a:ext>
              </a:extLst>
            </p:cNvPr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9817CB1-DAD9-42CD-BEDA-3ADB122B8709}"/>
                </a:ext>
              </a:extLst>
            </p:cNvPr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965CEB0-3B0E-4C5D-82CE-B28C6B20C2B1}"/>
                </a:ext>
              </a:extLst>
            </p:cNvPr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C78B23A-632F-4FF2-B1DB-D62779A331A5}"/>
                </a:ext>
              </a:extLst>
            </p:cNvPr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24329D5-649B-4928-85CD-14362B04489C}"/>
                </a:ext>
              </a:extLst>
            </p:cNvPr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64E83D4-30F6-4C59-8FFA-AD2FC2966221}"/>
              </a:ext>
            </a:extLst>
          </p:cNvPr>
          <p:cNvGrpSpPr/>
          <p:nvPr userDrawn="1"/>
        </p:nvGrpSpPr>
        <p:grpSpPr>
          <a:xfrm>
            <a:off x="672458" y="2225997"/>
            <a:ext cx="3021853" cy="546070"/>
            <a:chOff x="2656324" y="2163854"/>
            <a:chExt cx="3021853" cy="546070"/>
          </a:xfrm>
          <a:solidFill>
            <a:schemeClr val="tx2"/>
          </a:solidFill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3051B0B-E539-41DA-BF1C-88B850B08AC1}"/>
                </a:ext>
              </a:extLst>
            </p:cNvPr>
            <p:cNvSpPr txBox="1">
              <a:spLocks/>
            </p:cNvSpPr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69A88A-B6ED-41AF-A29B-C30FFF486BB6}"/>
                </a:ext>
              </a:extLst>
            </p:cNvPr>
            <p:cNvSpPr txBox="1">
              <a:spLocks/>
            </p:cNvSpPr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01540C-5A6C-4A54-B0C6-6C0846EC4390}"/>
                </a:ext>
              </a:extLst>
            </p:cNvPr>
            <p:cNvSpPr txBox="1">
              <a:spLocks/>
            </p:cNvSpPr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91D5C56-2A21-48F7-9A01-6B21056777FC}"/>
                </a:ext>
              </a:extLst>
            </p:cNvPr>
            <p:cNvSpPr txBox="1">
              <a:spLocks/>
            </p:cNvSpPr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38751F7-5AB7-4F81-9DD2-C1AE3EE50FDD}"/>
                </a:ext>
              </a:extLst>
            </p:cNvPr>
            <p:cNvSpPr txBox="1">
              <a:spLocks/>
            </p:cNvSpPr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77B035-ADE6-4A4C-86F9-E9355E9D8122}"/>
                </a:ext>
              </a:extLst>
            </p:cNvPr>
            <p:cNvSpPr txBox="1">
              <a:spLocks/>
            </p:cNvSpPr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491C69-6B3D-4C4E-A712-AAE6470473FA}"/>
                </a:ext>
              </a:extLst>
            </p:cNvPr>
            <p:cNvSpPr txBox="1">
              <a:spLocks/>
            </p:cNvSpPr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D07AB51-93C8-42B3-BDB7-A2C7B1E8F5E3}"/>
                </a:ext>
              </a:extLst>
            </p:cNvPr>
            <p:cNvSpPr txBox="1">
              <a:spLocks/>
            </p:cNvSpPr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7A2D20-1802-410D-9F0E-D83DA9A2E647}"/>
                </a:ext>
              </a:extLst>
            </p:cNvPr>
            <p:cNvSpPr txBox="1">
              <a:spLocks/>
            </p:cNvSpPr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0F960C2-D281-4BC9-BACA-B4004C0AB29F}"/>
                </a:ext>
              </a:extLst>
            </p:cNvPr>
            <p:cNvSpPr txBox="1">
              <a:spLocks/>
            </p:cNvSpPr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D02CAE-EA62-46F9-AF21-428066FCE7DE}"/>
                </a:ext>
              </a:extLst>
            </p:cNvPr>
            <p:cNvSpPr txBox="1">
              <a:spLocks/>
            </p:cNvSpPr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8CE79D-3AD7-4C1D-9C94-48BC03C4DA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Metropolis Font Check</a:t>
            </a:r>
          </a:p>
        </p:txBody>
      </p: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436B98E7-F839-4D45-8A51-CD2E271F354A}"/>
              </a:ext>
            </a:extLst>
          </p:cNvPr>
          <p:cNvGrpSpPr/>
          <p:nvPr userDrawn="1"/>
        </p:nvGrpSpPr>
        <p:grpSpPr bwMode="gray"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35D2590-FD4C-44CF-9EC5-48539C88D819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5917BD5D-F21A-41D0-9E2E-252F19FDCD4A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rgbClr val="7030A0">
                  <a:alpha val="46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1668498C-B078-45B9-B500-0784D4C36D7B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rgbClr val="7030A0">
                  <a:alpha val="46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0B2EC2BA-CD61-481B-97B4-7C7C93B8CFE3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rgbClr val="7030A0">
                  <a:alpha val="46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43B39DDA-77DA-4E5A-92AF-787B393F7E26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rgbClr val="7030A0">
                  <a:alpha val="46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95046305-8D65-42C5-978D-DB6BBB79F42A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rgbClr val="7030A0">
                  <a:alpha val="46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0FD4CAA0-B7B3-4712-AFCC-D5D332526C90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rgbClr val="7030A0">
                  <a:alpha val="46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BE6A2DD9-2B57-4A6D-BD56-5FD8E2227E9C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43CD2D26-67BD-4C38-8A38-403494DFDD3E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119" name="Group 118">
                  <a:extLst>
                    <a:ext uri="{FF2B5EF4-FFF2-40B4-BE49-F238E27FC236}">
                      <a16:creationId xmlns:a16="http://schemas.microsoft.com/office/drawing/2014/main" id="{98941615-1FFD-4541-AF79-6B7AD6EEF264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EA5ACD8A-8C13-4854-A467-BD53C4D42C1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8E9AEA69-7EC7-4E07-AE1D-88F8EEF92C9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29E1D967-6730-4825-B44D-218C320875D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B5A09B43-D534-427C-A599-07C7082284D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BB548968-0E6F-464C-BFE9-790765F55A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DEE7B671-2D20-47F2-A970-BA1372AC957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45F84414-975A-44CA-8467-6D97E455165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08BD6F24-08BA-43D5-9BA6-5F6BD781478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A47DB008-E567-47E9-87D3-86B40F14F7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8B53F1A6-C1AA-4A38-85B0-D417DA1992A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42A6FC0D-D597-4CBE-BD09-56DAEAAC407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80672F65-5C29-4C9C-B430-5D51086E8F8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5A0F9110-F621-4C87-AB75-FEA44FFFC3F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9138AE61-D0CB-4AFC-9E1B-7B31BC70172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577913E5-1FE0-43CC-BDA3-44D13BDCA6E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8AC6F12A-CEF3-48C7-BF4E-4D5F677C872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0AE16C37-5178-44C1-9DF1-0B7D3D98201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6D4E6EB7-7750-4D96-8853-D96888198E2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C97FB4D6-7BCD-4DA0-B1DC-FE299CCAFB1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A68CC68C-61AA-4F81-9537-71FCBBDF380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4258EFF3-541C-4094-912F-6A9C7767781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F2240E72-F879-49C8-A73E-7B4A8BE0416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A8BF2C8F-3151-420F-91A2-0654F2B63F9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Connector 161">
                    <a:extLst>
                      <a:ext uri="{FF2B5EF4-FFF2-40B4-BE49-F238E27FC236}">
                        <a16:creationId xmlns:a16="http://schemas.microsoft.com/office/drawing/2014/main" id="{2BC35EC9-C9F7-4927-8DF2-4AC85B285B3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Straight Connector 162">
                    <a:extLst>
                      <a:ext uri="{FF2B5EF4-FFF2-40B4-BE49-F238E27FC236}">
                        <a16:creationId xmlns:a16="http://schemas.microsoft.com/office/drawing/2014/main" id="{91311A6B-43EB-4354-A8DF-F08D46D6F9E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EC455430-5868-40B9-A151-453A5FC3CD5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CE65D944-5E8F-4400-A6FF-57EE640E6C4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6784E610-84B4-4B69-9846-DA2BFEA2247F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77FCFFB5-F289-45EC-A54F-F0FA22885EA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CDA1B4AB-4CAF-4C57-B5EC-BBE999E221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5DEF34D8-768A-47DE-AC36-ABB8F204004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F43FAB56-39AF-4088-AEF5-D84843FA15A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B7B8A0C7-0E67-4310-921C-24875C1FA114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1414352A-0CCF-42AB-B055-5C2C3CD4BB4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BCE5C43F-9FF0-4844-ACE0-998109E8168B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73D08CE5-3344-4529-B25C-09D786F8E9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1DEBEC20-F5AF-4601-8717-90A50ADCE2DF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Connector 131">
                    <a:extLst>
                      <a:ext uri="{FF2B5EF4-FFF2-40B4-BE49-F238E27FC236}">
                        <a16:creationId xmlns:a16="http://schemas.microsoft.com/office/drawing/2014/main" id="{7846D234-3741-4F53-9A16-82775232C92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id="{BE01556A-D066-4E7B-A06B-49B37378AE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Connector 133">
                    <a:extLst>
                      <a:ext uri="{FF2B5EF4-FFF2-40B4-BE49-F238E27FC236}">
                        <a16:creationId xmlns:a16="http://schemas.microsoft.com/office/drawing/2014/main" id="{160F960C-78C0-415C-8677-430DA3C3686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Connector 134">
                    <a:extLst>
                      <a:ext uri="{FF2B5EF4-FFF2-40B4-BE49-F238E27FC236}">
                        <a16:creationId xmlns:a16="http://schemas.microsoft.com/office/drawing/2014/main" id="{7962327A-5806-42F8-883D-F3975A33247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D7F93326-CC1E-42D6-8C96-AC0FD643215F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6310B9AF-CF8E-4B6B-8F0F-DC7A0DDC49BF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1EED49C1-8CCF-4261-A783-ADB5727D4D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781CA73E-83A1-4AD6-8315-DCC783CCC00B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dirty="0"/>
                  <a:t>Footnote: Lorem ipsum dolor sit </a:t>
                </a:r>
                <a:r>
                  <a:rPr lang="en-US" sz="700" dirty="0" err="1"/>
                  <a:t>amet</a:t>
                </a:r>
                <a:r>
                  <a:rPr lang="en-US" sz="700" dirty="0"/>
                  <a:t>, </a:t>
                </a:r>
                <a:r>
                  <a:rPr lang="en-US" sz="700" dirty="0" err="1"/>
                  <a:t>consectetur</a:t>
                </a:r>
                <a:r>
                  <a:rPr lang="en-US" sz="700" dirty="0"/>
                  <a:t> </a:t>
                </a:r>
                <a:r>
                  <a:rPr lang="en-US" sz="700" dirty="0" err="1"/>
                  <a:t>adipiscing</a:t>
                </a:r>
                <a:r>
                  <a:rPr lang="en-US" sz="700" dirty="0"/>
                  <a:t> </a:t>
                </a:r>
                <a:r>
                  <a:rPr lang="en-US" sz="700" dirty="0" err="1"/>
                  <a:t>elit</a:t>
                </a:r>
                <a:r>
                  <a:rPr lang="en-US" sz="700" dirty="0"/>
                  <a:t>. Maecenas dui magna, </a:t>
                </a:r>
                <a:r>
                  <a:rPr lang="en-US" sz="700" dirty="0" err="1"/>
                  <a:t>sagittis</a:t>
                </a:r>
                <a:r>
                  <a:rPr lang="en-US" sz="700" dirty="0"/>
                  <a:t> at </a:t>
                </a:r>
                <a:r>
                  <a:rPr lang="en-US" sz="700" dirty="0" err="1"/>
                  <a:t>feugiat</a:t>
                </a:r>
                <a:r>
                  <a:rPr lang="en-US" sz="700" dirty="0"/>
                  <a:t> </a:t>
                </a:r>
                <a:r>
                  <a:rPr lang="en-US" sz="700" dirty="0" err="1"/>
                  <a:t>eget</a:t>
                </a:r>
                <a:r>
                  <a:rPr lang="en-US" sz="700" dirty="0"/>
                  <a:t>, </a:t>
                </a:r>
                <a:r>
                  <a:rPr lang="en-US" sz="700" dirty="0" err="1"/>
                  <a:t>viverra</a:t>
                </a:r>
                <a:r>
                  <a:rPr lang="en-US" sz="700" dirty="0"/>
                  <a:t> </a:t>
                </a:r>
                <a:r>
                  <a:rPr lang="en-US" sz="700" dirty="0" err="1"/>
                  <a:t>eu</a:t>
                </a:r>
                <a:r>
                  <a:rPr lang="en-US" sz="700" dirty="0"/>
                  <a:t> libero. Vestibulum a </a:t>
                </a:r>
                <a:r>
                  <a:rPr lang="en-US" sz="700" dirty="0" err="1"/>
                  <a:t>justo</a:t>
                </a:r>
                <a:r>
                  <a:rPr lang="en-US" sz="700" dirty="0"/>
                  <a:t> mi. </a:t>
                </a:r>
                <a:r>
                  <a:rPr lang="en-US" sz="700" dirty="0" err="1"/>
                  <a:t>Etiam</a:t>
                </a:r>
                <a:r>
                  <a:rPr lang="en-US" sz="700" dirty="0"/>
                  <a:t> </a:t>
                </a:r>
                <a:r>
                  <a:rPr lang="en-US" sz="700" dirty="0" err="1"/>
                  <a:t>blandit</a:t>
                </a:r>
                <a:r>
                  <a:rPr lang="en-US" sz="700" dirty="0"/>
                  <a:t> tempus </a:t>
                </a:r>
                <a:r>
                  <a:rPr lang="en-US" sz="700" dirty="0" err="1"/>
                  <a:t>odio</a:t>
                </a:r>
                <a:r>
                  <a:rPr lang="en-US" sz="700" dirty="0"/>
                  <a:t>. </a:t>
                </a:r>
                <a:r>
                  <a:rPr lang="en-US" sz="700" dirty="0" err="1"/>
                  <a:t>Fusce</a:t>
                </a:r>
                <a:r>
                  <a:rPr lang="en-US" sz="700" dirty="0"/>
                  <a:t> </a:t>
                </a:r>
                <a:r>
                  <a:rPr lang="en-US" sz="700" dirty="0" err="1"/>
                  <a:t>orci</a:t>
                </a:r>
                <a:r>
                  <a:rPr lang="en-US" sz="700" dirty="0"/>
                  <a:t> </a:t>
                </a:r>
                <a:r>
                  <a:rPr lang="en-US" sz="700" dirty="0" err="1"/>
                  <a:t>lectus</a:t>
                </a:r>
                <a:r>
                  <a:rPr lang="en-US" sz="700" dirty="0"/>
                  <a:t>, </a:t>
                </a:r>
                <a:r>
                  <a:rPr lang="en-US" sz="700" dirty="0" err="1"/>
                  <a:t>tincidunt</a:t>
                </a:r>
                <a:r>
                  <a:rPr lang="en-US" sz="700" dirty="0"/>
                  <a:t> </a:t>
                </a:r>
                <a:r>
                  <a:rPr lang="en-US" sz="700" dirty="0" err="1"/>
                  <a:t>eget</a:t>
                </a:r>
                <a:r>
                  <a:rPr lang="en-US" sz="700" dirty="0"/>
                  <a:t> </a:t>
                </a:r>
                <a:r>
                  <a:rPr lang="en-US" sz="700" dirty="0" err="1"/>
                  <a:t>hendrerit</a:t>
                </a:r>
                <a:r>
                  <a:rPr lang="en-US" sz="700" dirty="0"/>
                  <a:t> </a:t>
                </a:r>
                <a:r>
                  <a:rPr lang="en-US" sz="700" dirty="0" err="1"/>
                  <a:t>quis</a:t>
                </a:r>
                <a:r>
                  <a:rPr lang="en-US" sz="700" dirty="0"/>
                  <a:t>, </a:t>
                </a:r>
                <a:r>
                  <a:rPr lang="en-US" sz="700" dirty="0" err="1"/>
                  <a:t>blandit</a:t>
                </a:r>
                <a:r>
                  <a:rPr lang="en-US" sz="700" dirty="0"/>
                  <a:t>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30000">
                <a:schemeClr val="accent4"/>
              </a:gs>
              <a:gs pos="82000">
                <a:schemeClr val="accent1">
                  <a:alpha val="6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tx2"/>
              </a:gs>
              <a:gs pos="25000">
                <a:schemeClr val="accent4"/>
              </a:gs>
              <a:gs pos="76000">
                <a:schemeClr val="tx2">
                  <a:alpha val="76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rgbClr val="7F35AB">
                  <a:lumMod val="94000"/>
                  <a:lumOff val="6000"/>
                </a:srgbClr>
              </a:gs>
              <a:gs pos="87000">
                <a:srgbClr val="145396">
                  <a:alpha val="60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3000">
                <a:srgbClr val="7F35AB">
                  <a:lumMod val="94000"/>
                  <a:lumOff val="6000"/>
                </a:srgbClr>
              </a:gs>
              <a:gs pos="95000">
                <a:schemeClr val="tx2"/>
              </a:gs>
              <a:gs pos="74000">
                <a:schemeClr val="tx2">
                  <a:alpha val="7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rgbClr val="057AC2">
                  <a:alpha val="63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tx2">
                  <a:alpha val="75000"/>
                </a:schemeClr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779AAFF-4863-41EA-9251-AE90AB043916}"/>
              </a:ext>
            </a:extLst>
          </p:cNvPr>
          <p:cNvGrpSpPr/>
          <p:nvPr userDrawn="1"/>
        </p:nvGrpSpPr>
        <p:grpSpPr>
          <a:xfrm>
            <a:off x="-1" y="-1"/>
            <a:ext cx="12194540" cy="6876456"/>
            <a:chOff x="-1" y="-1"/>
            <a:chExt cx="12194540" cy="6876456"/>
          </a:xfrm>
          <a:gradFill>
            <a:gsLst>
              <a:gs pos="22000">
                <a:schemeClr val="bg1"/>
              </a:gs>
              <a:gs pos="100000">
                <a:srgbClr val="0D66AC">
                  <a:lumMod val="86000"/>
                </a:srgbClr>
              </a:gs>
            </a:gsLst>
            <a:lin ang="8400000" scaled="0"/>
          </a:gradFill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B4BC3A27-8DAD-4476-9725-CF11880123D8}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F4685D-9D09-447C-9352-68EBB79D3FB6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64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1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Pl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C07CCB-5B7E-4580-A30B-270D2C88A6AE}"/>
              </a:ext>
            </a:extLst>
          </p:cNvPr>
          <p:cNvGrpSpPr/>
          <p:nvPr userDrawn="1"/>
        </p:nvGrpSpPr>
        <p:grpSpPr>
          <a:xfrm>
            <a:off x="-1" y="-1"/>
            <a:ext cx="12194540" cy="6876456"/>
            <a:chOff x="-1" y="-1"/>
            <a:chExt cx="12194540" cy="6876456"/>
          </a:xfrm>
          <a:gradFill>
            <a:gsLst>
              <a:gs pos="22000">
                <a:schemeClr val="bg1"/>
              </a:gs>
              <a:gs pos="100000">
                <a:srgbClr val="0D66AC">
                  <a:lumMod val="86000"/>
                </a:srgbClr>
              </a:gs>
            </a:gsLst>
            <a:lin ang="8400000" scaled="0"/>
          </a:gra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1B9CF672-C886-4A4A-B8C7-6054BDA7C6F8}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79CBF5F-64CA-43B4-BB06-18EC3F20B58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>
                  <a:alpha val="57000"/>
                </a:srgbClr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389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85A9D7-B248-4F26-9897-A1C7A54FAF8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813DC77-8C0C-44B4-AE3B-61F5A80140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4D7DC1A2-819A-4366-8BE9-387CC0009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0373EF47-4DA1-4EF4-AE4F-54BCB38FC2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BC15050-D5E4-4FBD-806D-1CEC1AF606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953BA047-B60F-46CD-AFCB-49101F4D7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E5E07D7E-E36B-4549-9FB3-3BA1E22594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352F97F-F3A2-4B3E-9917-55B62713FD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0A2C43B-3928-4C21-81F0-0AA332C8F32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9" r:id="rId11"/>
    <p:sldLayoutId id="2147483990" r:id="rId12"/>
    <p:sldLayoutId id="2147483991" r:id="rId13"/>
    <p:sldLayoutId id="2147483992" r:id="rId14"/>
    <p:sldLayoutId id="2147483993" r:id="rId15"/>
    <p:sldLayoutId id="2147483994" r:id="rId16"/>
    <p:sldLayoutId id="2147483956" r:id="rId17"/>
    <p:sldLayoutId id="2147483957" r:id="rId18"/>
    <p:sldLayoutId id="2147483958" r:id="rId19"/>
    <p:sldLayoutId id="2147483959" r:id="rId20"/>
    <p:sldLayoutId id="2147483960" r:id="rId21"/>
    <p:sldLayoutId id="2147483961" r:id="rId22"/>
    <p:sldLayoutId id="2147483962" r:id="rId23"/>
    <p:sldLayoutId id="2147483963" r:id="rId24"/>
    <p:sldLayoutId id="2147483964" r:id="rId25"/>
    <p:sldLayoutId id="2147483965" r:id="rId26"/>
    <p:sldLayoutId id="2147483966" r:id="rId27"/>
    <p:sldLayoutId id="2147483967" r:id="rId28"/>
    <p:sldLayoutId id="2147483968" r:id="rId29"/>
    <p:sldLayoutId id="2147483969" r:id="rId30"/>
    <p:sldLayoutId id="2147483970" r:id="rId31"/>
    <p:sldLayoutId id="2147483971" r:id="rId32"/>
    <p:sldLayoutId id="2147483972" r:id="rId33"/>
    <p:sldLayoutId id="2147483973" r:id="rId34"/>
    <p:sldLayoutId id="2147483974" r:id="rId35"/>
    <p:sldLayoutId id="2147483975" r:id="rId36"/>
    <p:sldLayoutId id="2147483976" r:id="rId37"/>
    <p:sldLayoutId id="2147483977" r:id="rId38"/>
    <p:sldLayoutId id="2147483978" r:id="rId39"/>
    <p:sldLayoutId id="2147483979" r:id="rId40"/>
    <p:sldLayoutId id="2147483980" r:id="rId41"/>
    <p:sldLayoutId id="2147483981" r:id="rId42"/>
    <p:sldLayoutId id="2147483982" r:id="rId43"/>
    <p:sldLayoutId id="2147483983" r:id="rId44"/>
    <p:sldLayoutId id="2147483984" r:id="rId45"/>
    <p:sldLayoutId id="2147483985" r:id="rId4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/kubead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942F4-4481-49D5-A1C7-C4E59A4F2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 Kubernetes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D3D73F-7BC1-42DA-A44F-A1946C37576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err="1"/>
              <a:t>CheeeCagGo</a:t>
            </a:r>
            <a:r>
              <a:rPr lang="en-US" dirty="0"/>
              <a:t> VMUG </a:t>
            </a:r>
            <a:r>
              <a:rPr lang="en-US" dirty="0" err="1"/>
              <a:t>UserCon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0B2B52-99C3-4EA1-911E-A03661CD7A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Timmy Carr @</a:t>
            </a:r>
            <a:r>
              <a:rPr lang="en-US" dirty="0" err="1"/>
              <a:t>timmycarr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DF3EB5-6518-42CA-B104-C126D5379E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92948" y="5138745"/>
            <a:ext cx="5446652" cy="355601"/>
          </a:xfrm>
        </p:spPr>
        <p:txBody>
          <a:bodyPr/>
          <a:lstStyle/>
          <a:p>
            <a:r>
              <a:rPr lang="en-US" dirty="0"/>
              <a:t>Staff Cloud Native Field Engineer – Kubernetes Practice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3885C05E-1B8D-473F-AD11-9ED0A46D04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October 24th, 2019</a:t>
            </a:r>
          </a:p>
        </p:txBody>
      </p:sp>
    </p:spTree>
    <p:extLst>
      <p:ext uri="{BB962C8B-B14F-4D97-AF65-F5344CB8AC3E}">
        <p14:creationId xmlns:p14="http://schemas.microsoft.com/office/powerpoint/2010/main" val="118907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421FEEE-5F60-406D-869A-4E7D45E6A09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help to make sure that multiple copies of a pod is running.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5AA0D1-FD68-42B0-B79D-F39AAEAD2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ReplicaSets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8B9BA95-BB04-784B-A811-8DAC97D60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1362" y="1454150"/>
            <a:ext cx="65151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AA0D1-FD68-42B0-B79D-F39AAEAD2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A8B40-F842-6445-A286-4C2D5E80A99E}"/>
              </a:ext>
            </a:extLst>
          </p:cNvPr>
          <p:cNvSpPr txBox="1"/>
          <p:nvPr/>
        </p:nvSpPr>
        <p:spPr>
          <a:xfrm>
            <a:off x="1155700" y="2463800"/>
            <a:ext cx="1549400" cy="96520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A2564A-62D5-7948-9288-E84BA386EC9F}"/>
              </a:ext>
            </a:extLst>
          </p:cNvPr>
          <p:cNvSpPr txBox="1"/>
          <p:nvPr/>
        </p:nvSpPr>
        <p:spPr>
          <a:xfrm>
            <a:off x="1342660" y="2838678"/>
            <a:ext cx="144499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dirty="0"/>
              <a:t>Deployment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6CF86C0-F7B7-F340-BB21-A488244C5457}"/>
              </a:ext>
            </a:extLst>
          </p:cNvPr>
          <p:cNvCxnSpPr>
            <a:cxnSpLocks/>
          </p:cNvCxnSpPr>
          <p:nvPr/>
        </p:nvCxnSpPr>
        <p:spPr bwMode="gray">
          <a:xfrm>
            <a:off x="2705100" y="2977178"/>
            <a:ext cx="127989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ubtitle 15">
            <a:extLst>
              <a:ext uri="{FF2B5EF4-FFF2-40B4-BE49-F238E27FC236}">
                <a16:creationId xmlns:a16="http://schemas.microsoft.com/office/drawing/2014/main" id="{B8312706-DB01-4E40-A97E-47712635278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declarative orchestration of application roll-out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F07E335-5ACA-3742-BDAD-CD1BBF74C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7540" y="1077652"/>
            <a:ext cx="65151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6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AA0D1-FD68-42B0-B79D-F39AAEAD2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4E75169-BA83-A146-922B-35B3A6E09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50090" y="1214793"/>
            <a:ext cx="6593840" cy="4876800"/>
          </a:xfrm>
          <a:prstGeom prst="rect">
            <a:avLst/>
          </a:prstGeom>
        </p:spPr>
      </p:pic>
      <p:sp>
        <p:nvSpPr>
          <p:cNvPr id="16" name="Subtitle 15">
            <a:extLst>
              <a:ext uri="{FF2B5EF4-FFF2-40B4-BE49-F238E27FC236}">
                <a16:creationId xmlns:a16="http://schemas.microsoft.com/office/drawing/2014/main" id="{B8312706-DB01-4E40-A97E-47712635278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exposing pods based on label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3E901A-473F-8440-99FC-AA46A02704EE}"/>
              </a:ext>
            </a:extLst>
          </p:cNvPr>
          <p:cNvSpPr txBox="1"/>
          <p:nvPr/>
        </p:nvSpPr>
        <p:spPr>
          <a:xfrm>
            <a:off x="1155700" y="2463800"/>
            <a:ext cx="1549400" cy="96520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6D0A6E-27C6-F84F-BF8D-CD70B4630F3E}"/>
              </a:ext>
            </a:extLst>
          </p:cNvPr>
          <p:cNvSpPr txBox="1"/>
          <p:nvPr/>
        </p:nvSpPr>
        <p:spPr>
          <a:xfrm>
            <a:off x="1342660" y="2854067"/>
            <a:ext cx="144499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dirty="0"/>
              <a:t>Deployment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2A3645E-4EDA-7346-BCAE-E757E9BEFFEF}"/>
              </a:ext>
            </a:extLst>
          </p:cNvPr>
          <p:cNvCxnSpPr>
            <a:cxnSpLocks/>
          </p:cNvCxnSpPr>
          <p:nvPr/>
        </p:nvCxnSpPr>
        <p:spPr bwMode="gray">
          <a:xfrm>
            <a:off x="2705100" y="2977178"/>
            <a:ext cx="127989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41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2866" y="1267388"/>
            <a:ext cx="8578295" cy="4572000"/>
          </a:xfrm>
        </p:spPr>
        <p:txBody>
          <a:bodyPr/>
          <a:lstStyle/>
          <a:p>
            <a:r>
              <a:rPr lang="en-US" b="1" dirty="0"/>
              <a:t>Namespaces</a:t>
            </a:r>
            <a:endParaRPr lang="en-US" dirty="0"/>
          </a:p>
          <a:p>
            <a:pPr lvl="1"/>
            <a:r>
              <a:rPr lang="en-US" dirty="0"/>
              <a:t>Isolated workspaces for users/projects</a:t>
            </a:r>
          </a:p>
          <a:p>
            <a:r>
              <a:rPr lang="en-US" b="1" dirty="0"/>
              <a:t>Ingress</a:t>
            </a:r>
            <a:endParaRPr lang="en-US" dirty="0"/>
          </a:p>
          <a:p>
            <a:pPr lvl="1"/>
            <a:r>
              <a:rPr lang="en-US" dirty="0"/>
              <a:t>L7 load balancing</a:t>
            </a:r>
          </a:p>
          <a:p>
            <a:r>
              <a:rPr lang="en-US" b="1" dirty="0"/>
              <a:t>Deployments</a:t>
            </a:r>
            <a:endParaRPr lang="en-US" dirty="0"/>
          </a:p>
          <a:p>
            <a:pPr lvl="1"/>
            <a:r>
              <a:rPr lang="en-US" dirty="0"/>
              <a:t>Declarative version updates</a:t>
            </a:r>
          </a:p>
          <a:p>
            <a:pPr>
              <a:buNone/>
            </a:pPr>
            <a:r>
              <a:rPr lang="en-US" b="1" dirty="0"/>
              <a:t>Jobs</a:t>
            </a:r>
            <a:endParaRPr lang="en-US" dirty="0"/>
          </a:p>
          <a:p>
            <a:pPr lvl="1"/>
            <a:r>
              <a:rPr lang="en-US" dirty="0"/>
              <a:t>Run to completion</a:t>
            </a:r>
          </a:p>
          <a:p>
            <a:r>
              <a:rPr lang="en-US" b="1" dirty="0"/>
              <a:t>Autoscaling</a:t>
            </a:r>
            <a:endParaRPr lang="en-US" dirty="0"/>
          </a:p>
          <a:p>
            <a:pPr lvl="1"/>
            <a:r>
              <a:rPr lang="en-US" dirty="0"/>
              <a:t>Automatically adjust replica count</a:t>
            </a:r>
          </a:p>
          <a:p>
            <a:r>
              <a:rPr lang="en-US" b="1" dirty="0"/>
              <a:t>DaemonSets</a:t>
            </a:r>
            <a:endParaRPr lang="en-US" dirty="0"/>
          </a:p>
          <a:p>
            <a:pPr lvl="1"/>
            <a:r>
              <a:rPr lang="en-US" dirty="0"/>
              <a:t>Run something on every node (or subset)</a:t>
            </a:r>
          </a:p>
          <a:p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89E200C-89B9-42F8-AC92-9BFC677DBFC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We’ve just scratched the surface here. More items that we’ve not covered: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SO Much More…</a:t>
            </a:r>
          </a:p>
        </p:txBody>
      </p:sp>
    </p:spTree>
    <p:extLst>
      <p:ext uri="{BB962C8B-B14F-4D97-AF65-F5344CB8AC3E}">
        <p14:creationId xmlns:p14="http://schemas.microsoft.com/office/powerpoint/2010/main" val="299097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3BC3FF0-4088-4AE9-AB2A-E31706476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to Get Going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E4A740-3785-AB4A-B7F5-8AAB074E0E6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89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/>
            <a:r>
              <a:rPr lang="en-US" dirty="0">
                <a:solidFill>
                  <a:schemeClr val="bg1"/>
                </a:solidFill>
              </a:rPr>
              <a:t>Containers 101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  <a:latin typeface="+mj-lt"/>
              </a:rPr>
              <a:t>Kubernetes 101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  <a:latin typeface="+mj-lt"/>
              </a:rPr>
              <a:t>Kubernetes in Depth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  <a:latin typeface="+mj-lt"/>
              </a:rPr>
              <a:t>Kubernetes Cluster Operations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  <a:latin typeface="+mj-lt"/>
              </a:rPr>
              <a:t>CKA Exam Preparation</a:t>
            </a:r>
          </a:p>
          <a:p>
            <a:pPr marL="342900" indent="-342900"/>
            <a:endParaRPr lang="en-US" dirty="0">
              <a:solidFill>
                <a:schemeClr val="tx1"/>
              </a:solidFill>
              <a:latin typeface="+mj-lt"/>
            </a:endParaRPr>
          </a:p>
          <a:p>
            <a:pPr marL="342900" indent="-342900"/>
            <a:r>
              <a:rPr lang="en-US" dirty="0">
                <a:solidFill>
                  <a:schemeClr val="tx1"/>
                </a:solidFill>
                <a:latin typeface="+mj-lt"/>
              </a:rPr>
              <a:t>https://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kube.academy</a:t>
            </a:r>
            <a:endParaRPr lang="en-US" dirty="0">
              <a:solidFill>
                <a:schemeClr val="tx1"/>
              </a:solidFill>
              <a:latin typeface="+mj-lt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89E200C-89B9-42F8-AC92-9BFC677DBFC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Multiple courses for each level of of need.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Step 1 - Free VMware Kubernetes Training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98D032-3019-0A42-8306-3CE71D1B5C4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1848" y="1928194"/>
            <a:ext cx="6396505" cy="413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5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Learn about the features of VMware Enterprise PKS </a:t>
            </a:r>
          </a:p>
          <a:p>
            <a:pPr>
              <a:buNone/>
            </a:pPr>
            <a:r>
              <a:rPr lang="en-US" dirty="0"/>
              <a:t>- https://</a:t>
            </a:r>
            <a:r>
              <a:rPr lang="en-US" dirty="0" err="1"/>
              <a:t>labs.hol.vmware.com</a:t>
            </a:r>
            <a:endParaRPr lang="en-US" dirty="0"/>
          </a:p>
          <a:p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89E200C-89B9-42F8-AC92-9BFC677DBFC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Try out our VMware PKS Hands On Lab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VMware HOL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977CB6-F40D-7F40-AFBE-7D7187029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838" y="2844110"/>
            <a:ext cx="6793535" cy="378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7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kind is now being integrated into the upstream testing platform for Kubernetes – it’ll work really well for you too! </a:t>
            </a:r>
          </a:p>
          <a:p>
            <a:pPr>
              <a:buNone/>
            </a:pPr>
            <a:r>
              <a:rPr lang="en-US" dirty="0"/>
              <a:t>Use kind to get a simple cluster up and running on your laptop with Docker:</a:t>
            </a:r>
          </a:p>
          <a:p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89E200C-89B9-42F8-AC92-9BFC677DBFC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The Kubernetes in Docker Project – https://kind.sigs.k8s.io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Locally – Use kind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C64D89-2796-7549-AAE6-C2373C5B6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100" y="2942846"/>
            <a:ext cx="6344205" cy="363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5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Purpose built tool built to provide a fast path for creating Kubernetes clusters.</a:t>
            </a: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Only deals with bootstrapping Kubernetes and not provisioning or configuring machines.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https://github.com/kubernetes/kubeadm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89E200C-89B9-42F8-AC92-9BFC677DBFC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Hands On - Kubernetes Installs with kubeadm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7BCDEF-75DD-A34A-8B00-B92138715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370" y="3170903"/>
            <a:ext cx="5701763" cy="327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39" y="1474170"/>
            <a:ext cx="10972800" cy="4572000"/>
          </a:xfrm>
        </p:spPr>
        <p:txBody>
          <a:bodyPr/>
          <a:lstStyle/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Kubernetes is complicated – use a pre-packaged solution that does this for you.</a:t>
            </a: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We recommend Cluster API for installation of kubernetes. </a:t>
            </a: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CAPV is the vSphere Provider for Cluster API (CAPI) and leverages </a:t>
            </a:r>
            <a:r>
              <a:rPr lang="en-US" dirty="0" err="1">
                <a:solidFill>
                  <a:schemeClr val="tx1"/>
                </a:solidFill>
              </a:rPr>
              <a:t>kubeadm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89E200C-89B9-42F8-AC92-9BFC677DBFC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Build your own Kubernetes Cluster on vSphere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Hands On - Cluster API and CAPV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FD9A13-8119-3E42-8BB1-EBCE5A506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882" y="3092823"/>
            <a:ext cx="6094411" cy="333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62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601316C-8833-423F-9437-F1DEA52157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Current state</a:t>
            </a:r>
          </a:p>
          <a:p>
            <a:r>
              <a:rPr lang="en-US" dirty="0"/>
              <a:t>Kubernetes</a:t>
            </a:r>
          </a:p>
          <a:p>
            <a:r>
              <a:rPr lang="en-US" dirty="0"/>
              <a:t>Tools to Get Started </a:t>
            </a:r>
          </a:p>
          <a:p>
            <a:r>
              <a:rPr lang="en-US"/>
              <a:t>Available at https</a:t>
            </a:r>
            <a:r>
              <a:rPr lang="en-US" dirty="0"/>
              <a:t>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timmycarr</a:t>
            </a:r>
            <a:r>
              <a:rPr lang="en-US" dirty="0"/>
              <a:t>/</a:t>
            </a:r>
            <a:r>
              <a:rPr lang="en-US" dirty="0" err="1"/>
              <a:t>vmug-usercon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07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789E200C-89B9-42F8-AC92-9BFC677DBFC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Sonobuoy</a:t>
            </a:r>
            <a:r>
              <a:rPr lang="en-US" dirty="0"/>
              <a:t> - https://github.com/heptio/sonobuoy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Sure Your Cluster Passes Muster!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8C28329-53DE-C445-849B-C851BC7A0DB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976332" y="1624262"/>
            <a:ext cx="5283991" cy="4572000"/>
          </a:xfrm>
        </p:spPr>
      </p:pic>
    </p:spTree>
    <p:extLst>
      <p:ext uri="{BB962C8B-B14F-4D97-AF65-F5344CB8AC3E}">
        <p14:creationId xmlns:p14="http://schemas.microsoft.com/office/powerpoint/2010/main" val="152117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Kubernetes Slack – slack.k8s.io for an invite</a:t>
            </a:r>
          </a:p>
          <a:p>
            <a:r>
              <a:rPr lang="en-US" dirty="0"/>
              <a:t>TGI Kubernetes – weekly YouTube stream.</a:t>
            </a:r>
          </a:p>
          <a:p>
            <a:r>
              <a:rPr lang="en-US" dirty="0"/>
              <a:t>Kubernetes docs  </a:t>
            </a:r>
          </a:p>
          <a:p>
            <a:pPr lvl="1"/>
            <a:r>
              <a:rPr lang="en-US" dirty="0"/>
              <a:t>https://kubernetes.io/docs/tutorials/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89E200C-89B9-42F8-AC92-9BFC677DBFC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Where to get more info without a class.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Help!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B256CF-B14C-514F-81CB-BFC24B10C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752" y="2482849"/>
            <a:ext cx="5649553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01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5F63DB8-E0E3-5444-8793-BDAA72FF11B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3049976" y="1600200"/>
            <a:ext cx="6104748" cy="4572000"/>
          </a:xfrm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789E200C-89B9-42F8-AC92-9BFC677DBFC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Use the Google, ”</a:t>
            </a:r>
            <a:r>
              <a:rPr lang="en-US" dirty="0" err="1"/>
              <a:t>Heptio</a:t>
            </a:r>
            <a:r>
              <a:rPr lang="en-US" dirty="0"/>
              <a:t> Managing Kubernetes”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Your Copy of Managing Kubernetes</a:t>
            </a:r>
          </a:p>
        </p:txBody>
      </p:sp>
    </p:spTree>
    <p:extLst>
      <p:ext uri="{BB962C8B-B14F-4D97-AF65-F5344CB8AC3E}">
        <p14:creationId xmlns:p14="http://schemas.microsoft.com/office/powerpoint/2010/main" val="73257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789E200C-89B9-42F8-AC92-9BFC677DBFC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Kubernetes insight for everyone! </a:t>
            </a:r>
            <a:r>
              <a:rPr lang="en-US" dirty="0" err="1"/>
              <a:t>www.github.io</a:t>
            </a:r>
            <a:r>
              <a:rPr lang="en-US" dirty="0"/>
              <a:t>/</a:t>
            </a:r>
            <a:r>
              <a:rPr lang="en-US" dirty="0" err="1"/>
              <a:t>vmware-tanzu</a:t>
            </a:r>
            <a:r>
              <a:rPr lang="en-US" dirty="0"/>
              <a:t>/</a:t>
            </a:r>
            <a:r>
              <a:rPr lang="en-US" dirty="0" err="1"/>
              <a:t>ocatant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Octant for Visibility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78BC33-B3C7-8E4F-B9AA-45F72DF65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779" y="1334379"/>
            <a:ext cx="9048014" cy="478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02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737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3BC3FF0-4088-4AE9-AB2A-E31706476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E4A740-3785-AB4A-B7F5-8AAB074E0E6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15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Split applications into smaller services.</a:t>
            </a:r>
          </a:p>
          <a:p>
            <a:pPr>
              <a:buNone/>
            </a:pPr>
            <a:r>
              <a:rPr lang="en-US" dirty="0"/>
              <a:t>Allow teams to specialize in deploying and making their service available.</a:t>
            </a:r>
          </a:p>
          <a:p>
            <a:pPr>
              <a:buNone/>
            </a:pPr>
            <a:r>
              <a:rPr lang="en-US" dirty="0"/>
              <a:t>Allow experimentation – Teams can choose how to code/deploy their service.</a:t>
            </a:r>
          </a:p>
          <a:p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89E200C-89B9-42F8-AC92-9BFC677DBFC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Moving forward from the typical monolith…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146980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Machinery that understands how to tie all of these components together.</a:t>
            </a:r>
          </a:p>
          <a:p>
            <a:pPr>
              <a:buNone/>
            </a:pPr>
            <a:r>
              <a:rPr lang="en-US" dirty="0"/>
              <a:t>Things like:</a:t>
            </a:r>
          </a:p>
          <a:p>
            <a:pPr>
              <a:buNone/>
            </a:pPr>
            <a:r>
              <a:rPr lang="en-US" dirty="0"/>
              <a:t>	Replica management</a:t>
            </a:r>
          </a:p>
          <a:p>
            <a:pPr>
              <a:buNone/>
            </a:pPr>
            <a:r>
              <a:rPr lang="en-US" dirty="0"/>
              <a:t>	Service discovery</a:t>
            </a:r>
          </a:p>
          <a:p>
            <a:pPr>
              <a:buNone/>
            </a:pPr>
            <a:r>
              <a:rPr lang="en-US" dirty="0"/>
              <a:t>	Network access control for services</a:t>
            </a:r>
          </a:p>
          <a:p>
            <a:pPr>
              <a:buNone/>
            </a:pPr>
            <a:r>
              <a:rPr lang="en-US" dirty="0"/>
              <a:t>	Health checking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89E200C-89B9-42F8-AC92-9BFC677DBFC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better tooling.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of This Requires…</a:t>
            </a:r>
          </a:p>
        </p:txBody>
      </p:sp>
    </p:spTree>
    <p:extLst>
      <p:ext uri="{BB962C8B-B14F-4D97-AF65-F5344CB8AC3E}">
        <p14:creationId xmlns:p14="http://schemas.microsoft.com/office/powerpoint/2010/main" val="230790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3BC3FF0-4088-4AE9-AB2A-E31706476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E4A740-3785-AB4A-B7F5-8AAB074E0E6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sz="1600" dirty="0"/>
              <a:t>***Much of this section leverages diagrams from Joe Beda’s Kubernetes 101 Presentation***</a:t>
            </a:r>
          </a:p>
          <a:p>
            <a:r>
              <a:rPr lang="en-US" sz="1600" dirty="0"/>
              <a:t>https://github.com/jbeda/slides-kubernetes-101</a:t>
            </a:r>
          </a:p>
        </p:txBody>
      </p:sp>
    </p:spTree>
    <p:extLst>
      <p:ext uri="{BB962C8B-B14F-4D97-AF65-F5344CB8AC3E}">
        <p14:creationId xmlns:p14="http://schemas.microsoft.com/office/powerpoint/2010/main" val="3064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421FEEE-5F60-406D-869A-4E7D45E6A09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the high level cluster components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5AA0D1-FD68-42B0-B79D-F39AAEAD2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Kubernetes Cluster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2AA8F37-BD3F-254C-82C0-408C9B7A7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7745" y="1730144"/>
            <a:ext cx="8724837" cy="451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4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421FEEE-5F60-406D-869A-4E7D45E6A09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the atomic unit in Kubernetes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5AA0D1-FD68-42B0-B79D-F39AAEAD2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Pod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7E3B2C7-34AC-3046-8D2A-A0922BCEE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636" y="1532559"/>
            <a:ext cx="89027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9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421FEEE-5F60-406D-869A-4E7D45E6A09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allow us to tie components within Kubernetes together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5AA0D1-FD68-42B0-B79D-F39AAEAD2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68E2C8A-D375-A34B-96AD-BFE56E6B3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7301" y="1761158"/>
            <a:ext cx="56769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_dark_16x9">
  <a:themeElements>
    <a:clrScheme name="Custom 12">
      <a:dk1>
        <a:srgbClr val="F2F2F2"/>
      </a:dk1>
      <a:lt1>
        <a:srgbClr val="002142"/>
      </a:lt1>
      <a:dk2>
        <a:srgbClr val="FFFFFF"/>
      </a:dk2>
      <a:lt2>
        <a:srgbClr val="717074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</a:custClrLst>
  <a:extLst>
    <a:ext uri="{05A4C25C-085E-4340-85A3-A5531E510DB2}">
      <thm15:themeFamily xmlns:thm15="http://schemas.microsoft.com/office/thememl/2012/main" name="full-PPT-Dark-2019-Final" id="{930A61DB-6CE0-594B-A333-8904FB7DC86A}" vid="{B8DADF62-77F3-2548-95B9-A40DA9F412CE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VMware_dark_16x9</Template>
  <TotalTime>0</TotalTime>
  <Words>560</Words>
  <Application>Microsoft Macintosh PowerPoint</Application>
  <PresentationFormat>Custom</PresentationFormat>
  <Paragraphs>113</Paragraphs>
  <Slides>24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Camphor Std</vt:lpstr>
      <vt:lpstr>Metropolis</vt:lpstr>
      <vt:lpstr>Metropolis Light</vt:lpstr>
      <vt:lpstr>Open Sans</vt:lpstr>
      <vt:lpstr>VMware_dark_16x9</vt:lpstr>
      <vt:lpstr>Getting Started With  Kubernetes</vt:lpstr>
      <vt:lpstr>PowerPoint Presentation</vt:lpstr>
      <vt:lpstr>Current State</vt:lpstr>
      <vt:lpstr>Microservices</vt:lpstr>
      <vt:lpstr>All of This Requires…</vt:lpstr>
      <vt:lpstr>Kubernetes Overview</vt:lpstr>
      <vt:lpstr>A Kubernetes Cluster</vt:lpstr>
      <vt:lpstr>The Pod</vt:lpstr>
      <vt:lpstr>Labels</vt:lpstr>
      <vt:lpstr>ReplicaSets</vt:lpstr>
      <vt:lpstr>Deployments</vt:lpstr>
      <vt:lpstr>Services</vt:lpstr>
      <vt:lpstr>And SO Much More…</vt:lpstr>
      <vt:lpstr>Tools to Get Going</vt:lpstr>
      <vt:lpstr>Step 1 - Free VMware Kubernetes Training</vt:lpstr>
      <vt:lpstr>FREE VMware HOL</vt:lpstr>
      <vt:lpstr>Locally – Use kind </vt:lpstr>
      <vt:lpstr>Hands On - Kubernetes Installs with kubeadm</vt:lpstr>
      <vt:lpstr>Hands On - Cluster API and CAPV </vt:lpstr>
      <vt:lpstr>Make Sure Your Cluster Passes Muster!</vt:lpstr>
      <vt:lpstr>Community Help!</vt:lpstr>
      <vt:lpstr>Get Your Copy of Managing Kubernetes</vt:lpstr>
      <vt:lpstr>Use Octant for Visibility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Timothy Carr</dc:creator>
  <cp:lastModifiedBy/>
  <cp:revision>1</cp:revision>
  <dcterms:created xsi:type="dcterms:W3CDTF">2019-04-01T00:43:19Z</dcterms:created>
  <dcterms:modified xsi:type="dcterms:W3CDTF">2019-10-24T18:44:19Z</dcterms:modified>
</cp:coreProperties>
</file>